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6858000" cx="12192000"/>
  <p:notesSz cx="6858000" cy="9144000"/>
  <p:embeddedFontLst>
    <p:embeddedFont>
      <p:font typeface="Montserrat SemiBold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Montserrat"/>
      <p:regular r:id="rId37"/>
      <p:bold r:id="rId38"/>
      <p:italic r:id="rId39"/>
      <p:boldItalic r:id="rId40"/>
    </p:embeddedFont>
    <p:embeddedFont>
      <p:font typeface="Montserrat ExtraLight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20" Type="http://schemas.openxmlformats.org/officeDocument/2006/relationships/slide" Target="slides/slide16.xml"/><Relationship Id="rId42" Type="http://schemas.openxmlformats.org/officeDocument/2006/relationships/font" Target="fonts/MontserratExtraLight-bold.fntdata"/><Relationship Id="rId41" Type="http://schemas.openxmlformats.org/officeDocument/2006/relationships/font" Target="fonts/MontserratExtraLight-regular.fntdata"/><Relationship Id="rId22" Type="http://schemas.openxmlformats.org/officeDocument/2006/relationships/slide" Target="slides/slide18.xml"/><Relationship Id="rId44" Type="http://schemas.openxmlformats.org/officeDocument/2006/relationships/font" Target="fonts/MontserratExtraLight-boldItalic.fntdata"/><Relationship Id="rId21" Type="http://schemas.openxmlformats.org/officeDocument/2006/relationships/slide" Target="slides/slide17.xml"/><Relationship Id="rId43" Type="http://schemas.openxmlformats.org/officeDocument/2006/relationships/font" Target="fonts/MontserratExtraLight-italic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SemiBold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SemiBold-italic.fntdata"/><Relationship Id="rId30" Type="http://schemas.openxmlformats.org/officeDocument/2006/relationships/font" Target="fonts/MontserratSemiBold-bold.fntdata"/><Relationship Id="rId11" Type="http://schemas.openxmlformats.org/officeDocument/2006/relationships/slide" Target="slides/slide7.xml"/><Relationship Id="rId33" Type="http://schemas.openxmlformats.org/officeDocument/2006/relationships/font" Target="fonts/Roboto-regular.fntdata"/><Relationship Id="rId10" Type="http://schemas.openxmlformats.org/officeDocument/2006/relationships/slide" Target="slides/slide6.xml"/><Relationship Id="rId32" Type="http://schemas.openxmlformats.org/officeDocument/2006/relationships/font" Target="fonts/MontserratSemiBold-boldItalic.fntdata"/><Relationship Id="rId13" Type="http://schemas.openxmlformats.org/officeDocument/2006/relationships/slide" Target="slides/slide9.xml"/><Relationship Id="rId35" Type="http://schemas.openxmlformats.org/officeDocument/2006/relationships/font" Target="fonts/Roboto-italic.fntdata"/><Relationship Id="rId12" Type="http://schemas.openxmlformats.org/officeDocument/2006/relationships/slide" Target="slides/slide8.xml"/><Relationship Id="rId34" Type="http://schemas.openxmlformats.org/officeDocument/2006/relationships/font" Target="fonts/Roboto-bold.fntdata"/><Relationship Id="rId15" Type="http://schemas.openxmlformats.org/officeDocument/2006/relationships/slide" Target="slides/slide11.xml"/><Relationship Id="rId37" Type="http://schemas.openxmlformats.org/officeDocument/2006/relationships/font" Target="fonts/Montserrat-regular.fntdata"/><Relationship Id="rId14" Type="http://schemas.openxmlformats.org/officeDocument/2006/relationships/slide" Target="slides/slide10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3.xml"/><Relationship Id="rId39" Type="http://schemas.openxmlformats.org/officeDocument/2006/relationships/font" Target="fonts/Montserrat-italic.fntdata"/><Relationship Id="rId16" Type="http://schemas.openxmlformats.org/officeDocument/2006/relationships/slide" Target="slides/slide12.xml"/><Relationship Id="rId38" Type="http://schemas.openxmlformats.org/officeDocument/2006/relationships/font" Target="fonts/Montserrat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Introduce course and speacers</a:t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af11044b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constructor -&gt; super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5af11044b1_0_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af11044b1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5af11044b1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af11044b1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5af11044b1_0_1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af11044b1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5af11044b1_0_1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5af11044b1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also Object.assign({})</a:t>
            </a:r>
            <a:endParaRPr/>
          </a:p>
        </p:txBody>
      </p:sp>
      <p:sp>
        <p:nvSpPr>
          <p:cNvPr id="292" name="Google Shape;292;g5af11044b1_0_1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5af11044b1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g5af11044b1_0_2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af11044b1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5af11044b1_0_2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5af11044b1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5af11044b1_0_2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58b1d482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g58b1d4827e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58b1d4827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58b1d4827e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micrisoft</a:t>
            </a:r>
            <a:br>
              <a:rPr lang="en-US"/>
            </a:br>
            <a:r>
              <a:rPr lang="en-US"/>
              <a:t>team work </a:t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8b1d4827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g58b1d4827e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5b4eb92387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50">
                <a:solidFill>
                  <a:srgbClr val="1B1B32"/>
                </a:solidFill>
              </a:rPr>
              <a:t>pure functions + immutable data = referential transparency</a:t>
            </a:r>
            <a:endParaRPr b="1" sz="1650">
              <a:solidFill>
                <a:srgbClr val="1B1B3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1B1B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g5b4eb92387_1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58b1d4827e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mobile(nativescript, react native,ionic)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Electron	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Web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 sz="1400">
                <a:solidFill>
                  <a:schemeClr val="dk1"/>
                </a:solidFill>
              </a:rPr>
              <a:t>Node js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g58b1d4827e_0_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597d69b1cf_1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50">
                <a:solidFill>
                  <a:srgbClr val="1B1B32"/>
                </a:solidFill>
              </a:rPr>
              <a:t>pure functions + immutable data = referential transparency</a:t>
            </a:r>
            <a:endParaRPr b="1" sz="1650">
              <a:solidFill>
                <a:srgbClr val="1B1B3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rgbClr val="1B1B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g597d69b1cf_1_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738191"/>
                </a:solidFill>
                <a:latin typeface="Courier New"/>
                <a:ea typeface="Courier New"/>
                <a:cs typeface="Courier New"/>
                <a:sym typeface="Courier New"/>
              </a:rPr>
              <a:t>// Declare a tuple type</a:t>
            </a:r>
            <a:endParaRPr sz="1200">
              <a:solidFill>
                <a:srgbClr val="2F4F4F"/>
              </a:solidFill>
              <a:highlight>
                <a:srgbClr val="EAEE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2F4F4F"/>
                </a:solidFill>
                <a:latin typeface="Courier New"/>
                <a:ea typeface="Courier New"/>
                <a:cs typeface="Courier New"/>
                <a:sym typeface="Courier New"/>
              </a:rPr>
              <a:t>let</a:t>
            </a:r>
            <a:r>
              <a:rPr lang="en-US" sz="1200">
                <a:solidFill>
                  <a:srgbClr val="2F4F4F"/>
                </a:solidFill>
                <a:highlight>
                  <a:srgbClr val="EAEEF3"/>
                </a:highlight>
                <a:latin typeface="Courier New"/>
                <a:ea typeface="Courier New"/>
                <a:cs typeface="Courier New"/>
                <a:sym typeface="Courier New"/>
              </a:rPr>
              <a:t> x: [</a:t>
            </a:r>
            <a:r>
              <a:rPr lang="en-US" sz="1200">
                <a:solidFill>
                  <a:srgbClr val="0048AB"/>
                </a:solidFill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lang="en-US" sz="1200">
                <a:solidFill>
                  <a:srgbClr val="2F4F4F"/>
                </a:solidFill>
                <a:highlight>
                  <a:srgbClr val="EAEEF3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1200">
                <a:solidFill>
                  <a:srgbClr val="0048AB"/>
                </a:solidFill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en-US" sz="1200">
                <a:solidFill>
                  <a:srgbClr val="2F4F4F"/>
                </a:solidFill>
                <a:highlight>
                  <a:srgbClr val="EAEEF3"/>
                </a:highlight>
                <a:latin typeface="Courier New"/>
                <a:ea typeface="Courier New"/>
                <a:cs typeface="Courier New"/>
                <a:sym typeface="Courier New"/>
              </a:rPr>
              <a:t>];</a:t>
            </a:r>
            <a:endParaRPr sz="1200">
              <a:solidFill>
                <a:srgbClr val="2F4F4F"/>
              </a:solidFill>
              <a:highlight>
                <a:srgbClr val="EAEE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4F4F"/>
              </a:solidFill>
              <a:highlight>
                <a:srgbClr val="EAEE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F4F4F"/>
                </a:solidFill>
                <a:highlight>
                  <a:srgbClr val="EAEEF3"/>
                </a:highlight>
                <a:latin typeface="Courier New"/>
                <a:ea typeface="Courier New"/>
                <a:cs typeface="Courier New"/>
                <a:sym typeface="Courier New"/>
              </a:rPr>
              <a:t>typeof</a:t>
            </a:r>
            <a:endParaRPr sz="1200">
              <a:solidFill>
                <a:srgbClr val="2F4F4F"/>
              </a:solidFill>
              <a:highlight>
                <a:srgbClr val="EAEE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F4F4F"/>
                </a:solidFill>
                <a:highlight>
                  <a:srgbClr val="EAEEF3"/>
                </a:highlight>
                <a:latin typeface="Courier New"/>
                <a:ea typeface="Courier New"/>
                <a:cs typeface="Courier New"/>
                <a:sym typeface="Courier New"/>
              </a:rPr>
              <a:t> === vs ==</a:t>
            </a:r>
            <a:endParaRPr sz="1200">
              <a:solidFill>
                <a:srgbClr val="2F4F4F"/>
              </a:solidFill>
              <a:highlight>
                <a:srgbClr val="EAEEF3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F4F4F"/>
              </a:solidFill>
              <a:highlight>
                <a:srgbClr val="EAEEF3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7" name="Google Shape;11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af11044b1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5af11044b1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tell about function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difference between declarations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pure functions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functional program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scope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closure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97d69b1c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tell about function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difference between declarations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pure functions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functional program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scope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closure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597d69b1cf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97d69b1cf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tell about function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difference between declarations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pure functions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functional program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scope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closure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597d69b1cf_1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97d69b1cf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tell about function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difference between declarations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pure functions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functional program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scope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and closure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597d69b1cf_1_6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af11044b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NaN === NaN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null == undefined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 == “2”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 === “2”</a:t>
            </a:r>
            <a:endParaRPr/>
          </a:p>
        </p:txBody>
      </p:sp>
      <p:sp>
        <p:nvSpPr>
          <p:cNvPr id="195" name="Google Shape;195;g5af11044b1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Титульний слайд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Заголовок і вертикальний текст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Вертикальний заголовок і текст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устий слайд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Назва та вміст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Назва розділу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Два об’єкти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Порівняння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Лише заголовок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Вміст і підпис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Рисунок і підпис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hyperlink" Target="https://github.com/Angular-RU/angular-universal-starter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hyperlink" Target="https://developer.mozilla.org/en-US/docs/Glossary/Number" TargetMode="External"/><Relationship Id="rId10" Type="http://schemas.openxmlformats.org/officeDocument/2006/relationships/hyperlink" Target="https://developer.mozilla.org/en-US/docs/Glossary/Number" TargetMode="External"/><Relationship Id="rId13" Type="http://schemas.openxmlformats.org/officeDocument/2006/relationships/hyperlink" Target="https://developer.mozilla.org/en-US/docs/Glossary/BigInt" TargetMode="External"/><Relationship Id="rId12" Type="http://schemas.openxmlformats.org/officeDocument/2006/relationships/hyperlink" Target="https://developer.mozilla.org/en-US/docs/Glossary/BigInt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hyperlink" Target="https://developer.mozilla.org/en-US/docs/Glossary/Boolean" TargetMode="External"/><Relationship Id="rId9" Type="http://schemas.openxmlformats.org/officeDocument/2006/relationships/hyperlink" Target="https://developer.mozilla.org/en-US/docs/Glossary/Undefined" TargetMode="External"/><Relationship Id="rId15" Type="http://schemas.openxmlformats.org/officeDocument/2006/relationships/hyperlink" Target="https://developer.mozilla.org/en-US/docs/Glossary/String" TargetMode="External"/><Relationship Id="rId14" Type="http://schemas.openxmlformats.org/officeDocument/2006/relationships/hyperlink" Target="https://developer.mozilla.org/en-US/docs/Glossary/String" TargetMode="External"/><Relationship Id="rId17" Type="http://schemas.openxmlformats.org/officeDocument/2006/relationships/hyperlink" Target="https://developer.mozilla.org/en-US/docs/Glossary/Null" TargetMode="External"/><Relationship Id="rId16" Type="http://schemas.openxmlformats.org/officeDocument/2006/relationships/hyperlink" Target="https://developer.mozilla.org/en-US/docs/Glossary/Symbol" TargetMode="External"/><Relationship Id="rId5" Type="http://schemas.openxmlformats.org/officeDocument/2006/relationships/hyperlink" Target="https://developer.mozilla.org/en-US/docs/Glossary/Boolean" TargetMode="External"/><Relationship Id="rId6" Type="http://schemas.openxmlformats.org/officeDocument/2006/relationships/hyperlink" Target="https://developer.mozilla.org/en-US/docs/Glossary/Null" TargetMode="External"/><Relationship Id="rId7" Type="http://schemas.openxmlformats.org/officeDocument/2006/relationships/hyperlink" Target="https://developer.mozilla.org/en-US/docs/Glossary/Null" TargetMode="External"/><Relationship Id="rId8" Type="http://schemas.openxmlformats.org/officeDocument/2006/relationships/hyperlink" Target="https://developer.mozilla.org/en-US/docs/Glossary/Undefined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hyperlink" Target="https://developer.mozilla.org/en-US/docs/Glossary/Boolean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5" name="Google Shape;85;p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rgbClr val="26443F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6" name="Google Shape;86;p13"/>
            <p:cNvGrpSpPr/>
            <p:nvPr/>
          </p:nvGrpSpPr>
          <p:grpSpPr>
            <a:xfrm>
              <a:off x="0" y="0"/>
              <a:ext cx="12192000" cy="6858000"/>
              <a:chOff x="0" y="0"/>
              <a:chExt cx="12192000" cy="6858000"/>
            </a:xfrm>
          </p:grpSpPr>
          <p:pic>
            <p:nvPicPr>
              <p:cNvPr id="87" name="Google Shape;87;p1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 flipH="1">
                <a:off x="0" y="0"/>
                <a:ext cx="12192000" cy="6858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88" name="Google Shape;88;p13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6372072" y="2462703"/>
                <a:ext cx="5587398" cy="436264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89" name="Google Shape;89;p13"/>
          <p:cNvSpPr txBox="1"/>
          <p:nvPr/>
        </p:nvSpPr>
        <p:spPr>
          <a:xfrm>
            <a:off x="680358" y="1755403"/>
            <a:ext cx="6106886" cy="20621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Intro</a:t>
            </a:r>
            <a:endParaRPr sz="3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702130" y="5048858"/>
            <a:ext cx="101237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Speaker:</a:t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702119" y="5345350"/>
            <a:ext cx="22497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Taras Aftanashchuk</a:t>
            </a:r>
            <a:endParaRPr sz="1200">
              <a:solidFill>
                <a:schemeClr val="lt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2"/>
          <p:cNvSpPr txBox="1"/>
          <p:nvPr/>
        </p:nvSpPr>
        <p:spPr>
          <a:xfrm>
            <a:off x="3087411" y="2153041"/>
            <a:ext cx="438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Class, Abstract class, Interface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2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2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2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2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2"/>
          <p:cNvSpPr txBox="1"/>
          <p:nvPr/>
        </p:nvSpPr>
        <p:spPr>
          <a:xfrm>
            <a:off x="3087400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export class User implements </a:t>
            </a: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IUser </a:t>
            </a: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private _age: number;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get  age(): number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	return this._age;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get  set(age: number)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	this._age = age’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constructor(ageL number)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this._age = age;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getAge()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return this._age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229" name="Google Shape;229;p22"/>
          <p:cNvSpPr txBox="1"/>
          <p:nvPr/>
        </p:nvSpPr>
        <p:spPr>
          <a:xfrm>
            <a:off x="6215275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export interface IUser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age?: number;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							</a:t>
            </a:r>
            <a:endParaRPr/>
          </a:p>
        </p:txBody>
      </p:sp>
      <p:sp>
        <p:nvSpPr>
          <p:cNvPr id="235" name="Google Shape;235;p23"/>
          <p:cNvSpPr/>
          <p:nvPr/>
        </p:nvSpPr>
        <p:spPr>
          <a:xfrm>
            <a:off x="406899" y="2207079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1932169" y="6479721"/>
            <a:ext cx="89700" cy="897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3"/>
          <p:cNvSpPr/>
          <p:nvPr/>
        </p:nvSpPr>
        <p:spPr>
          <a:xfrm>
            <a:off x="11381015" y="6335487"/>
            <a:ext cx="65400" cy="654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3"/>
          <p:cNvSpPr/>
          <p:nvPr/>
        </p:nvSpPr>
        <p:spPr>
          <a:xfrm>
            <a:off x="10682597" y="1665514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3"/>
          <p:cNvSpPr/>
          <p:nvPr/>
        </p:nvSpPr>
        <p:spPr>
          <a:xfrm>
            <a:off x="521199" y="55789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3"/>
          <p:cNvSpPr/>
          <p:nvPr/>
        </p:nvSpPr>
        <p:spPr>
          <a:xfrm>
            <a:off x="11527972" y="3592286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3"/>
          <p:cNvSpPr/>
          <p:nvPr/>
        </p:nvSpPr>
        <p:spPr>
          <a:xfrm>
            <a:off x="764812" y="2876550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3"/>
          <p:cNvSpPr/>
          <p:nvPr/>
        </p:nvSpPr>
        <p:spPr>
          <a:xfrm>
            <a:off x="11413672" y="615043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3"/>
          <p:cNvSpPr/>
          <p:nvPr/>
        </p:nvSpPr>
        <p:spPr>
          <a:xfrm>
            <a:off x="1206908" y="1459922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3"/>
          <p:cNvSpPr/>
          <p:nvPr/>
        </p:nvSpPr>
        <p:spPr>
          <a:xfrm>
            <a:off x="11753850" y="2349953"/>
            <a:ext cx="60000" cy="600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3"/>
          <p:cNvSpPr/>
          <p:nvPr/>
        </p:nvSpPr>
        <p:spPr>
          <a:xfrm>
            <a:off x="1039585" y="5725884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3"/>
          <p:cNvSpPr/>
          <p:nvPr/>
        </p:nvSpPr>
        <p:spPr>
          <a:xfrm>
            <a:off x="1264058" y="439510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3"/>
          <p:cNvSpPr/>
          <p:nvPr/>
        </p:nvSpPr>
        <p:spPr>
          <a:xfrm>
            <a:off x="10674433" y="5216234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3"/>
          <p:cNvSpPr/>
          <p:nvPr/>
        </p:nvSpPr>
        <p:spPr>
          <a:xfrm>
            <a:off x="9764485" y="6504831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3"/>
          <p:cNvSpPr txBox="1"/>
          <p:nvPr/>
        </p:nvSpPr>
        <p:spPr>
          <a:xfrm>
            <a:off x="4430350" y="1824350"/>
            <a:ext cx="35550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static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0" name="Google Shape;250;p23"/>
          <p:cNvSpPr txBox="1"/>
          <p:nvPr/>
        </p:nvSpPr>
        <p:spPr>
          <a:xfrm>
            <a:off x="4430338" y="23499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class Logger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static log(user)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    return user;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id="256" name="Google Shape;25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4"/>
          <p:cNvSpPr txBox="1"/>
          <p:nvPr/>
        </p:nvSpPr>
        <p:spPr>
          <a:xfrm>
            <a:off x="3087411" y="2153041"/>
            <a:ext cx="438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Generic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58" name="Google Shape;258;p24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4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4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4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4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4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4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24"/>
          <p:cNvSpPr txBox="1"/>
          <p:nvPr/>
        </p:nvSpPr>
        <p:spPr>
          <a:xfrm>
            <a:off x="3087400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export class List&lt;T&gt;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getItem(): T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    return null;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new List&lt;IUser&gt;()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266" name="Google Shape;266;p24"/>
          <p:cNvSpPr txBox="1"/>
          <p:nvPr/>
        </p:nvSpPr>
        <p:spPr>
          <a:xfrm>
            <a:off x="6215275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export interface IUser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age: number;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5"/>
          <p:cNvSpPr/>
          <p:nvPr/>
        </p:nvSpPr>
        <p:spPr>
          <a:xfrm>
            <a:off x="0" y="-9225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						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272" name="Google Shape;272;p25"/>
          <p:cNvSpPr/>
          <p:nvPr/>
        </p:nvSpPr>
        <p:spPr>
          <a:xfrm>
            <a:off x="406899" y="2207079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25"/>
          <p:cNvSpPr/>
          <p:nvPr/>
        </p:nvSpPr>
        <p:spPr>
          <a:xfrm>
            <a:off x="1932169" y="6479721"/>
            <a:ext cx="89700" cy="897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25"/>
          <p:cNvSpPr/>
          <p:nvPr/>
        </p:nvSpPr>
        <p:spPr>
          <a:xfrm>
            <a:off x="11381015" y="6335487"/>
            <a:ext cx="65400" cy="654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25"/>
          <p:cNvSpPr/>
          <p:nvPr/>
        </p:nvSpPr>
        <p:spPr>
          <a:xfrm>
            <a:off x="10682597" y="1665514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25"/>
          <p:cNvSpPr/>
          <p:nvPr/>
        </p:nvSpPr>
        <p:spPr>
          <a:xfrm>
            <a:off x="521199" y="55789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5"/>
          <p:cNvSpPr/>
          <p:nvPr/>
        </p:nvSpPr>
        <p:spPr>
          <a:xfrm>
            <a:off x="11527972" y="3592286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25"/>
          <p:cNvSpPr/>
          <p:nvPr/>
        </p:nvSpPr>
        <p:spPr>
          <a:xfrm>
            <a:off x="764812" y="2876550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25"/>
          <p:cNvSpPr/>
          <p:nvPr/>
        </p:nvSpPr>
        <p:spPr>
          <a:xfrm>
            <a:off x="11413672" y="615043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25"/>
          <p:cNvSpPr/>
          <p:nvPr/>
        </p:nvSpPr>
        <p:spPr>
          <a:xfrm>
            <a:off x="1206908" y="1459922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5"/>
          <p:cNvSpPr/>
          <p:nvPr/>
        </p:nvSpPr>
        <p:spPr>
          <a:xfrm>
            <a:off x="11753850" y="2349953"/>
            <a:ext cx="60000" cy="600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25"/>
          <p:cNvSpPr/>
          <p:nvPr/>
        </p:nvSpPr>
        <p:spPr>
          <a:xfrm>
            <a:off x="1039585" y="5725884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25"/>
          <p:cNvSpPr/>
          <p:nvPr/>
        </p:nvSpPr>
        <p:spPr>
          <a:xfrm>
            <a:off x="1264058" y="439510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10674433" y="5216234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5"/>
          <p:cNvSpPr/>
          <p:nvPr/>
        </p:nvSpPr>
        <p:spPr>
          <a:xfrm>
            <a:off x="9764485" y="6504831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5"/>
          <p:cNvSpPr txBox="1"/>
          <p:nvPr/>
        </p:nvSpPr>
        <p:spPr>
          <a:xfrm>
            <a:off x="3938300" y="379400"/>
            <a:ext cx="35550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async/await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87" name="Google Shape;287;p25"/>
          <p:cNvSpPr txBox="1"/>
          <p:nvPr/>
        </p:nvSpPr>
        <p:spPr>
          <a:xfrm>
            <a:off x="3938300" y="866825"/>
            <a:ext cx="30000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export class List&lt;T&gt;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getItem(): Promise&lt;T&gt;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    return Promise.resolve(null);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288" name="Google Shape;288;p25"/>
          <p:cNvSpPr txBox="1"/>
          <p:nvPr/>
        </p:nvSpPr>
        <p:spPr>
          <a:xfrm>
            <a:off x="1969025" y="2778750"/>
            <a:ext cx="36795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const handleError = console.error,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handleItem = console.log;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list.getItem().then(handleItem, handleError);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289" name="Google Shape;289;p25"/>
          <p:cNvSpPr txBox="1"/>
          <p:nvPr/>
        </p:nvSpPr>
        <p:spPr>
          <a:xfrm>
            <a:off x="6113250" y="2778750"/>
            <a:ext cx="3000000" cy="23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async function getUser()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try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    let item = await list.getItem();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} catch (e)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    console.error(e)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} finally {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    console.log('finally')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   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6"/>
          <p:cNvSpPr/>
          <p:nvPr/>
        </p:nvSpPr>
        <p:spPr>
          <a:xfrm>
            <a:off x="0" y="-9225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							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295" name="Google Shape;295;p26"/>
          <p:cNvSpPr/>
          <p:nvPr/>
        </p:nvSpPr>
        <p:spPr>
          <a:xfrm>
            <a:off x="406899" y="2207079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6"/>
          <p:cNvSpPr/>
          <p:nvPr/>
        </p:nvSpPr>
        <p:spPr>
          <a:xfrm>
            <a:off x="1932169" y="6479721"/>
            <a:ext cx="89700" cy="897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6"/>
          <p:cNvSpPr/>
          <p:nvPr/>
        </p:nvSpPr>
        <p:spPr>
          <a:xfrm>
            <a:off x="11381015" y="6335487"/>
            <a:ext cx="65400" cy="654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6"/>
          <p:cNvSpPr/>
          <p:nvPr/>
        </p:nvSpPr>
        <p:spPr>
          <a:xfrm>
            <a:off x="10682597" y="1665514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26"/>
          <p:cNvSpPr/>
          <p:nvPr/>
        </p:nvSpPr>
        <p:spPr>
          <a:xfrm>
            <a:off x="521199" y="55789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p26"/>
          <p:cNvSpPr/>
          <p:nvPr/>
        </p:nvSpPr>
        <p:spPr>
          <a:xfrm>
            <a:off x="11527972" y="3592286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26"/>
          <p:cNvSpPr/>
          <p:nvPr/>
        </p:nvSpPr>
        <p:spPr>
          <a:xfrm>
            <a:off x="764812" y="2876550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p26"/>
          <p:cNvSpPr/>
          <p:nvPr/>
        </p:nvSpPr>
        <p:spPr>
          <a:xfrm>
            <a:off x="11413672" y="615043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26"/>
          <p:cNvSpPr/>
          <p:nvPr/>
        </p:nvSpPr>
        <p:spPr>
          <a:xfrm>
            <a:off x="1206908" y="1459922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26"/>
          <p:cNvSpPr/>
          <p:nvPr/>
        </p:nvSpPr>
        <p:spPr>
          <a:xfrm>
            <a:off x="11753850" y="2349953"/>
            <a:ext cx="60000" cy="600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26"/>
          <p:cNvSpPr/>
          <p:nvPr/>
        </p:nvSpPr>
        <p:spPr>
          <a:xfrm>
            <a:off x="1039585" y="5725884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26"/>
          <p:cNvSpPr/>
          <p:nvPr/>
        </p:nvSpPr>
        <p:spPr>
          <a:xfrm>
            <a:off x="1264058" y="439510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7" name="Google Shape;307;p26"/>
          <p:cNvSpPr/>
          <p:nvPr/>
        </p:nvSpPr>
        <p:spPr>
          <a:xfrm>
            <a:off x="10674433" y="5216234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26"/>
          <p:cNvSpPr/>
          <p:nvPr/>
        </p:nvSpPr>
        <p:spPr>
          <a:xfrm>
            <a:off x="9764485" y="6504831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9" name="Google Shape;309;p26"/>
          <p:cNvSpPr txBox="1"/>
          <p:nvPr/>
        </p:nvSpPr>
        <p:spPr>
          <a:xfrm>
            <a:off x="4076375" y="1178975"/>
            <a:ext cx="35550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destructuration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0" name="Google Shape;310;p26"/>
          <p:cNvSpPr txBox="1"/>
          <p:nvPr/>
        </p:nvSpPr>
        <p:spPr>
          <a:xfrm>
            <a:off x="2783675" y="2758225"/>
            <a:ext cx="3679500" cy="1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let user = {name: ‘Tom’’}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let userClone = {...user}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311" name="Google Shape;311;p26"/>
          <p:cNvSpPr txBox="1"/>
          <p:nvPr/>
        </p:nvSpPr>
        <p:spPr>
          <a:xfrm>
            <a:off x="6569100" y="2758225"/>
            <a:ext cx="3000000" cy="23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let users = [{name: ‘Tom’’}]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let usersClone = [...users]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							</a:t>
            </a:r>
            <a:endParaRPr/>
          </a:p>
        </p:txBody>
      </p:sp>
      <p:sp>
        <p:nvSpPr>
          <p:cNvPr id="317" name="Google Shape;317;p27"/>
          <p:cNvSpPr/>
          <p:nvPr/>
        </p:nvSpPr>
        <p:spPr>
          <a:xfrm>
            <a:off x="406899" y="2207079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27"/>
          <p:cNvSpPr/>
          <p:nvPr/>
        </p:nvSpPr>
        <p:spPr>
          <a:xfrm>
            <a:off x="1932169" y="6479721"/>
            <a:ext cx="89700" cy="897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27"/>
          <p:cNvSpPr/>
          <p:nvPr/>
        </p:nvSpPr>
        <p:spPr>
          <a:xfrm>
            <a:off x="11381015" y="6335487"/>
            <a:ext cx="65400" cy="654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27"/>
          <p:cNvSpPr/>
          <p:nvPr/>
        </p:nvSpPr>
        <p:spPr>
          <a:xfrm>
            <a:off x="10682597" y="1665514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27"/>
          <p:cNvSpPr/>
          <p:nvPr/>
        </p:nvSpPr>
        <p:spPr>
          <a:xfrm>
            <a:off x="521199" y="55789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27"/>
          <p:cNvSpPr/>
          <p:nvPr/>
        </p:nvSpPr>
        <p:spPr>
          <a:xfrm>
            <a:off x="11527972" y="3592286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3" name="Google Shape;323;p27"/>
          <p:cNvSpPr/>
          <p:nvPr/>
        </p:nvSpPr>
        <p:spPr>
          <a:xfrm>
            <a:off x="764812" y="2876550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27"/>
          <p:cNvSpPr/>
          <p:nvPr/>
        </p:nvSpPr>
        <p:spPr>
          <a:xfrm>
            <a:off x="11413672" y="615043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27"/>
          <p:cNvSpPr/>
          <p:nvPr/>
        </p:nvSpPr>
        <p:spPr>
          <a:xfrm>
            <a:off x="1206908" y="1459922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6" name="Google Shape;326;p27"/>
          <p:cNvSpPr/>
          <p:nvPr/>
        </p:nvSpPr>
        <p:spPr>
          <a:xfrm>
            <a:off x="11753850" y="2349953"/>
            <a:ext cx="60000" cy="600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27"/>
          <p:cNvSpPr/>
          <p:nvPr/>
        </p:nvSpPr>
        <p:spPr>
          <a:xfrm>
            <a:off x="1039585" y="5725884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8" name="Google Shape;328;p27"/>
          <p:cNvSpPr/>
          <p:nvPr/>
        </p:nvSpPr>
        <p:spPr>
          <a:xfrm>
            <a:off x="1264058" y="439510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27"/>
          <p:cNvSpPr/>
          <p:nvPr/>
        </p:nvSpPr>
        <p:spPr>
          <a:xfrm>
            <a:off x="10674433" y="5216234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27"/>
          <p:cNvSpPr/>
          <p:nvPr/>
        </p:nvSpPr>
        <p:spPr>
          <a:xfrm>
            <a:off x="9764485" y="6504831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27"/>
          <p:cNvSpPr txBox="1"/>
          <p:nvPr/>
        </p:nvSpPr>
        <p:spPr>
          <a:xfrm>
            <a:off x="4461100" y="2936550"/>
            <a:ext cx="35550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Data structure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id="337" name="Google Shape;337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8"/>
          <p:cNvSpPr txBox="1"/>
          <p:nvPr/>
        </p:nvSpPr>
        <p:spPr>
          <a:xfrm>
            <a:off x="3087411" y="2153041"/>
            <a:ext cx="438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Object {}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39" name="Google Shape;339;p28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0" name="Google Shape;340;p28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28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2" name="Google Shape;342;p28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28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28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28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28"/>
          <p:cNvSpPr txBox="1"/>
          <p:nvPr/>
        </p:nvSpPr>
        <p:spPr>
          <a:xfrm>
            <a:off x="3087400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static keys()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static hasOwnProperty()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prototype.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constructor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...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28"/>
          <p:cNvSpPr txBox="1"/>
          <p:nvPr/>
        </p:nvSpPr>
        <p:spPr>
          <a:xfrm>
            <a:off x="6215275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id="353" name="Google Shape;35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4" name="Google Shape;354;p29"/>
          <p:cNvSpPr txBox="1"/>
          <p:nvPr/>
        </p:nvSpPr>
        <p:spPr>
          <a:xfrm>
            <a:off x="3087411" y="2153041"/>
            <a:ext cx="438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Array</a:t>
            </a: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[]	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55" name="Google Shape;355;p29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6" name="Google Shape;356;p29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29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8" name="Google Shape;358;p29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9" name="Google Shape;359;p29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0" name="Google Shape;360;p29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1" name="Google Shape;361;p29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29"/>
          <p:cNvSpPr txBox="1"/>
          <p:nvPr/>
        </p:nvSpPr>
        <p:spPr>
          <a:xfrm>
            <a:off x="3087400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splice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push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indexOf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findIndex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filter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some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every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sort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pop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shift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unshift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length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363" name="Google Shape;363;p29"/>
          <p:cNvSpPr txBox="1"/>
          <p:nvPr/>
        </p:nvSpPr>
        <p:spPr>
          <a:xfrm>
            <a:off x="6215275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id="369" name="Google Shape;36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0"/>
          <p:cNvSpPr txBox="1"/>
          <p:nvPr/>
        </p:nvSpPr>
        <p:spPr>
          <a:xfrm>
            <a:off x="3087411" y="2153041"/>
            <a:ext cx="438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Map, WeakMap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71" name="Google Shape;371;p30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2" name="Google Shape;372;p30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30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30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30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30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30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30"/>
          <p:cNvSpPr txBox="1"/>
          <p:nvPr/>
        </p:nvSpPr>
        <p:spPr>
          <a:xfrm>
            <a:off x="3087400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set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get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delete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clear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has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keys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values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entries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size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379" name="Google Shape;379;p30"/>
          <p:cNvSpPr txBox="1"/>
          <p:nvPr/>
        </p:nvSpPr>
        <p:spPr>
          <a:xfrm>
            <a:off x="6215275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id="385" name="Google Shape;38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1"/>
          <p:cNvSpPr txBox="1"/>
          <p:nvPr/>
        </p:nvSpPr>
        <p:spPr>
          <a:xfrm>
            <a:off x="3087411" y="2153041"/>
            <a:ext cx="438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Set</a:t>
            </a: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, WeakSet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87" name="Google Shape;387;p31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31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31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31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31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31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31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4" name="Google Shape;394;p31"/>
          <p:cNvSpPr txBox="1"/>
          <p:nvPr/>
        </p:nvSpPr>
        <p:spPr>
          <a:xfrm>
            <a:off x="3087400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set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delete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clear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has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size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395" name="Google Shape;395;p31"/>
          <p:cNvSpPr txBox="1"/>
          <p:nvPr/>
        </p:nvSpPr>
        <p:spPr>
          <a:xfrm>
            <a:off x="6215275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406899" y="2207079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/>
          <p:nvPr/>
        </p:nvSpPr>
        <p:spPr>
          <a:xfrm>
            <a:off x="1932169" y="6479721"/>
            <a:ext cx="89807" cy="89807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11381015" y="6335487"/>
            <a:ext cx="65314" cy="65314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10682597" y="1665514"/>
            <a:ext cx="81643" cy="81643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521199" y="55789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11527972" y="3592286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764812" y="2876550"/>
            <a:ext cx="59872" cy="59872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4"/>
          <p:cNvSpPr/>
          <p:nvPr/>
        </p:nvSpPr>
        <p:spPr>
          <a:xfrm>
            <a:off x="11413672" y="615043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1206908" y="1459922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11753850" y="2349953"/>
            <a:ext cx="59872" cy="59872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1039585" y="5725884"/>
            <a:ext cx="65315" cy="65315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4"/>
          <p:cNvSpPr/>
          <p:nvPr/>
        </p:nvSpPr>
        <p:spPr>
          <a:xfrm>
            <a:off x="1264058" y="439510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4"/>
          <p:cNvSpPr/>
          <p:nvPr/>
        </p:nvSpPr>
        <p:spPr>
          <a:xfrm>
            <a:off x="10674433" y="5216234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4"/>
          <p:cNvSpPr/>
          <p:nvPr/>
        </p:nvSpPr>
        <p:spPr>
          <a:xfrm>
            <a:off x="9764485" y="6504831"/>
            <a:ext cx="81643" cy="81643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4"/>
          <p:cNvSpPr txBox="1"/>
          <p:nvPr/>
        </p:nvSpPr>
        <p:spPr>
          <a:xfrm>
            <a:off x="3204900" y="2661305"/>
            <a:ext cx="5775900" cy="6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Types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Better OOD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12" name="Google Shape;112;p14"/>
          <p:cNvSpPr txBox="1"/>
          <p:nvPr/>
        </p:nvSpPr>
        <p:spPr>
          <a:xfrm>
            <a:off x="3204890" y="2022413"/>
            <a:ext cx="439208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Why we need Typescript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3" name="Google Shape;113;p14"/>
          <p:cNvSpPr txBox="1"/>
          <p:nvPr/>
        </p:nvSpPr>
        <p:spPr>
          <a:xfrm>
            <a:off x="3204900" y="3841600"/>
            <a:ext cx="57249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Minuses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4" name="Google Shape;114;p14"/>
          <p:cNvSpPr txBox="1"/>
          <p:nvPr/>
        </p:nvSpPr>
        <p:spPr>
          <a:xfrm>
            <a:off x="3230400" y="4319325"/>
            <a:ext cx="57249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compilation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id="401" name="Google Shape;40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32"/>
          <p:cNvSpPr txBox="1"/>
          <p:nvPr/>
        </p:nvSpPr>
        <p:spPr>
          <a:xfrm>
            <a:off x="3087411" y="2153041"/>
            <a:ext cx="438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Debugging,  console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03" name="Google Shape;403;p32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32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32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6" name="Google Shape;406;p32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32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8" name="Google Shape;408;p32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9" name="Google Shape;409;p32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0" name="Google Shape;410;p32"/>
          <p:cNvSpPr txBox="1"/>
          <p:nvPr/>
        </p:nvSpPr>
        <p:spPr>
          <a:xfrm>
            <a:off x="3087400" y="29618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log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error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warning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trace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table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timeStart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timeEnd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411" name="Google Shape;411;p32"/>
          <p:cNvSpPr txBox="1"/>
          <p:nvPr/>
        </p:nvSpPr>
        <p:spPr>
          <a:xfrm>
            <a:off x="6215275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id="417" name="Google Shape;41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33"/>
          <p:cNvSpPr txBox="1"/>
          <p:nvPr/>
        </p:nvSpPr>
        <p:spPr>
          <a:xfrm>
            <a:off x="3087411" y="2153041"/>
            <a:ext cx="438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Functional programming	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19" name="Google Shape;419;p33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33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33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33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33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33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3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6" name="Google Shape;426;p33"/>
          <p:cNvSpPr txBox="1"/>
          <p:nvPr/>
        </p:nvSpPr>
        <p:spPr>
          <a:xfrm>
            <a:off x="3087400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Pure functions</a:t>
            </a:r>
            <a:endParaRPr b="1" sz="1300">
              <a:solidFill>
                <a:srgbClr val="1B1B3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Immutability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referential transparency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First-class object</a:t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ExtraLight"/>
              <a:buChar char="●"/>
            </a:pPr>
            <a:r>
              <a:rPr lang="en-US" sz="1200">
                <a:solidFill>
                  <a:schemeClr val="dk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rPr>
              <a:t>Higher-order functions</a:t>
            </a:r>
            <a:endParaRPr b="1" sz="1300">
              <a:solidFill>
                <a:srgbClr val="1B1B3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427" name="Google Shape;427;p33"/>
          <p:cNvSpPr txBox="1"/>
          <p:nvPr/>
        </p:nvSpPr>
        <p:spPr>
          <a:xfrm>
            <a:off x="6215275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							</a:t>
            </a:r>
            <a:endParaRPr/>
          </a:p>
        </p:txBody>
      </p:sp>
      <p:sp>
        <p:nvSpPr>
          <p:cNvPr id="433" name="Google Shape;433;p34"/>
          <p:cNvSpPr/>
          <p:nvPr/>
        </p:nvSpPr>
        <p:spPr>
          <a:xfrm>
            <a:off x="406899" y="2207079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34"/>
          <p:cNvSpPr/>
          <p:nvPr/>
        </p:nvSpPr>
        <p:spPr>
          <a:xfrm>
            <a:off x="1932169" y="6479721"/>
            <a:ext cx="89700" cy="897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34"/>
          <p:cNvSpPr/>
          <p:nvPr/>
        </p:nvSpPr>
        <p:spPr>
          <a:xfrm>
            <a:off x="11381015" y="6335487"/>
            <a:ext cx="65400" cy="654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6" name="Google Shape;436;p34"/>
          <p:cNvSpPr/>
          <p:nvPr/>
        </p:nvSpPr>
        <p:spPr>
          <a:xfrm>
            <a:off x="10682597" y="1665514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7" name="Google Shape;437;p34"/>
          <p:cNvSpPr/>
          <p:nvPr/>
        </p:nvSpPr>
        <p:spPr>
          <a:xfrm>
            <a:off x="521199" y="55789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8" name="Google Shape;438;p34"/>
          <p:cNvSpPr/>
          <p:nvPr/>
        </p:nvSpPr>
        <p:spPr>
          <a:xfrm>
            <a:off x="11527972" y="3592286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9" name="Google Shape;439;p34"/>
          <p:cNvSpPr/>
          <p:nvPr/>
        </p:nvSpPr>
        <p:spPr>
          <a:xfrm>
            <a:off x="764812" y="2876550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34"/>
          <p:cNvSpPr/>
          <p:nvPr/>
        </p:nvSpPr>
        <p:spPr>
          <a:xfrm>
            <a:off x="11413672" y="615043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1" name="Google Shape;441;p34"/>
          <p:cNvSpPr/>
          <p:nvPr/>
        </p:nvSpPr>
        <p:spPr>
          <a:xfrm>
            <a:off x="1206908" y="1459922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34"/>
          <p:cNvSpPr/>
          <p:nvPr/>
        </p:nvSpPr>
        <p:spPr>
          <a:xfrm>
            <a:off x="11753850" y="2349953"/>
            <a:ext cx="60000" cy="600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3" name="Google Shape;443;p34"/>
          <p:cNvSpPr/>
          <p:nvPr/>
        </p:nvSpPr>
        <p:spPr>
          <a:xfrm>
            <a:off x="1039585" y="5725884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34"/>
          <p:cNvSpPr/>
          <p:nvPr/>
        </p:nvSpPr>
        <p:spPr>
          <a:xfrm>
            <a:off x="1264058" y="439510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34"/>
          <p:cNvSpPr/>
          <p:nvPr/>
        </p:nvSpPr>
        <p:spPr>
          <a:xfrm>
            <a:off x="10674433" y="5216234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34"/>
          <p:cNvSpPr/>
          <p:nvPr/>
        </p:nvSpPr>
        <p:spPr>
          <a:xfrm>
            <a:off x="9764485" y="6504831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34"/>
          <p:cNvSpPr txBox="1"/>
          <p:nvPr/>
        </p:nvSpPr>
        <p:spPr>
          <a:xfrm>
            <a:off x="4397050" y="143750"/>
            <a:ext cx="35550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What next?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448" name="Google Shape;4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7250" y="0"/>
            <a:ext cx="7937226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pic>
        <p:nvPicPr>
          <p:cNvPr id="454" name="Google Shape;454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35"/>
          <p:cNvSpPr txBox="1"/>
          <p:nvPr/>
        </p:nvSpPr>
        <p:spPr>
          <a:xfrm>
            <a:off x="3904061" y="3113291"/>
            <a:ext cx="4383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Github project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u="sng">
                <a:solidFill>
                  <a:schemeClr val="hlink"/>
                </a:solidFill>
                <a:hlinkClick r:id="rId4"/>
              </a:rPr>
              <a:t>https://github.com/Angular-RU/angular-universal-starter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56" name="Google Shape;456;p35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35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35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35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0" name="Google Shape;460;p35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35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35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35"/>
          <p:cNvSpPr txBox="1"/>
          <p:nvPr/>
        </p:nvSpPr>
        <p:spPr>
          <a:xfrm>
            <a:off x="6215275" y="2838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8" name="Google Shape;46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9" name="Google Shape;469;p36"/>
          <p:cNvSpPr/>
          <p:nvPr/>
        </p:nvSpPr>
        <p:spPr>
          <a:xfrm>
            <a:off x="4442023" y="3262744"/>
            <a:ext cx="2842161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Thank you!</a:t>
            </a:r>
            <a:endParaRPr sz="3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470" name="Google Shape;470;p36"/>
          <p:cNvSpPr/>
          <p:nvPr/>
        </p:nvSpPr>
        <p:spPr>
          <a:xfrm>
            <a:off x="2400636" y="6174177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36"/>
          <p:cNvSpPr/>
          <p:nvPr/>
        </p:nvSpPr>
        <p:spPr>
          <a:xfrm>
            <a:off x="895057" y="4464874"/>
            <a:ext cx="89807" cy="89807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2" name="Google Shape;472;p36"/>
          <p:cNvSpPr/>
          <p:nvPr/>
        </p:nvSpPr>
        <p:spPr>
          <a:xfrm>
            <a:off x="552866" y="1365415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36"/>
          <p:cNvSpPr/>
          <p:nvPr/>
        </p:nvSpPr>
        <p:spPr>
          <a:xfrm>
            <a:off x="1540744" y="3555973"/>
            <a:ext cx="59872" cy="59872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36"/>
          <p:cNvSpPr/>
          <p:nvPr/>
        </p:nvSpPr>
        <p:spPr>
          <a:xfrm>
            <a:off x="9424633" y="1139288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5" name="Google Shape;475;p36"/>
          <p:cNvSpPr/>
          <p:nvPr/>
        </p:nvSpPr>
        <p:spPr>
          <a:xfrm>
            <a:off x="1039585" y="5725884"/>
            <a:ext cx="65315" cy="65315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6" name="Google Shape;476;p36"/>
          <p:cNvSpPr/>
          <p:nvPr/>
        </p:nvSpPr>
        <p:spPr>
          <a:xfrm>
            <a:off x="8907809" y="2377122"/>
            <a:ext cx="77854" cy="77854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7" name="Google Shape;477;p36"/>
          <p:cNvSpPr/>
          <p:nvPr/>
        </p:nvSpPr>
        <p:spPr>
          <a:xfrm>
            <a:off x="8707340" y="612321"/>
            <a:ext cx="59872" cy="59872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36"/>
          <p:cNvSpPr/>
          <p:nvPr/>
        </p:nvSpPr>
        <p:spPr>
          <a:xfrm>
            <a:off x="7006280" y="3673187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36"/>
          <p:cNvSpPr/>
          <p:nvPr/>
        </p:nvSpPr>
        <p:spPr>
          <a:xfrm>
            <a:off x="11798883" y="3262744"/>
            <a:ext cx="59872" cy="59872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36"/>
          <p:cNvSpPr/>
          <p:nvPr/>
        </p:nvSpPr>
        <p:spPr>
          <a:xfrm>
            <a:off x="10676581" y="243147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36"/>
          <p:cNvSpPr/>
          <p:nvPr/>
        </p:nvSpPr>
        <p:spPr>
          <a:xfrm>
            <a:off x="4011969" y="6441372"/>
            <a:ext cx="59872" cy="59872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5"/>
          <p:cNvSpPr/>
          <p:nvPr/>
        </p:nvSpPr>
        <p:spPr>
          <a:xfrm>
            <a:off x="11625122" y="5619256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5"/>
          <p:cNvSpPr/>
          <p:nvPr/>
        </p:nvSpPr>
        <p:spPr>
          <a:xfrm>
            <a:off x="11216908" y="2577440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5"/>
          <p:cNvSpPr/>
          <p:nvPr/>
        </p:nvSpPr>
        <p:spPr>
          <a:xfrm>
            <a:off x="9354630" y="6435189"/>
            <a:ext cx="59872" cy="59872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5"/>
          <p:cNvSpPr/>
          <p:nvPr/>
        </p:nvSpPr>
        <p:spPr>
          <a:xfrm>
            <a:off x="9837052" y="5058887"/>
            <a:ext cx="73973" cy="73973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5"/>
          <p:cNvSpPr/>
          <p:nvPr/>
        </p:nvSpPr>
        <p:spPr>
          <a:xfrm>
            <a:off x="793668" y="381001"/>
            <a:ext cx="81643" cy="81643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5"/>
          <p:cNvSpPr/>
          <p:nvPr/>
        </p:nvSpPr>
        <p:spPr>
          <a:xfrm>
            <a:off x="1655619" y="139832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5"/>
          <p:cNvSpPr/>
          <p:nvPr/>
        </p:nvSpPr>
        <p:spPr>
          <a:xfrm>
            <a:off x="363186" y="2659083"/>
            <a:ext cx="65315" cy="65315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3319681" y="2886950"/>
            <a:ext cx="2852400" cy="17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 u="sng">
                <a:solidFill>
                  <a:schemeClr val="hlink"/>
                </a:solidFill>
                <a:hlinkClick r:id="rId4"/>
              </a:rPr>
              <a:t>Boolean</a:t>
            </a:r>
            <a:endParaRPr sz="1200" u="sng">
              <a:solidFill>
                <a:schemeClr val="hlink"/>
              </a:solidFill>
              <a:hlinkClick r:id="rId5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 u="sng">
                <a:solidFill>
                  <a:schemeClr val="hlink"/>
                </a:solidFill>
                <a:hlinkClick r:id="rId6"/>
              </a:rPr>
              <a:t>Null</a:t>
            </a:r>
            <a:endParaRPr sz="1200" u="sng">
              <a:solidFill>
                <a:schemeClr val="hlink"/>
              </a:solidFill>
              <a:hlinkClick r:id="rId7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 u="sng">
                <a:solidFill>
                  <a:schemeClr val="hlink"/>
                </a:solidFill>
                <a:hlinkClick r:id="rId8"/>
              </a:rPr>
              <a:t>Undefined</a:t>
            </a:r>
            <a:endParaRPr sz="1200" u="sng">
              <a:solidFill>
                <a:schemeClr val="hlink"/>
              </a:solidFill>
              <a:hlinkClick r:id="rId9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 u="sng">
                <a:solidFill>
                  <a:schemeClr val="hlink"/>
                </a:solidFill>
                <a:hlinkClick r:id="rId10"/>
              </a:rPr>
              <a:t>Number</a:t>
            </a:r>
            <a:endParaRPr sz="1200" u="sng">
              <a:solidFill>
                <a:schemeClr val="hlink"/>
              </a:solidFill>
              <a:hlinkClick r:id="rId11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 u="sng">
                <a:solidFill>
                  <a:schemeClr val="hlink"/>
                </a:solidFill>
                <a:hlinkClick r:id="rId12"/>
              </a:rPr>
              <a:t>BigInt</a:t>
            </a:r>
            <a:endParaRPr sz="1200" u="sng">
              <a:solidFill>
                <a:schemeClr val="hlink"/>
              </a:solidFill>
              <a:hlinkClick r:id="rId13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 u="sng">
                <a:solidFill>
                  <a:schemeClr val="hlink"/>
                </a:solidFill>
                <a:hlinkClick r:id="rId14"/>
              </a:rPr>
              <a:t>String</a:t>
            </a:r>
            <a:endParaRPr sz="1200" u="sng">
              <a:solidFill>
                <a:schemeClr val="hlink"/>
              </a:solidFill>
              <a:hlinkClick r:id="rId15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 u="sng">
                <a:solidFill>
                  <a:schemeClr val="hlink"/>
                </a:solidFill>
                <a:hlinkClick r:id="rId16"/>
              </a:rPr>
              <a:t>Symbol</a:t>
            </a:r>
            <a:r>
              <a:rPr lang="en-US" sz="1200">
                <a:solidFill>
                  <a:srgbClr val="333333"/>
                </a:solidFill>
              </a:rPr>
              <a:t> (new in ECMAScript 6)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>
                <a:solidFill>
                  <a:srgbClr val="333333"/>
                </a:solidFill>
              </a:rPr>
              <a:t>Object</a:t>
            </a:r>
            <a:endParaRPr sz="1200">
              <a:solidFill>
                <a:srgbClr val="333333"/>
              </a:solidFill>
            </a:endParaRPr>
          </a:p>
          <a:p>
            <a:pPr indent="0" lvl="0" marL="0" marR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3319680" y="2153050"/>
            <a:ext cx="245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Types JS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0" name="Google Shape;130;p15"/>
          <p:cNvSpPr txBox="1"/>
          <p:nvPr/>
        </p:nvSpPr>
        <p:spPr>
          <a:xfrm>
            <a:off x="6172080" y="2153050"/>
            <a:ext cx="2454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Types TS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31" name="Google Shape;131;p15"/>
          <p:cNvSpPr txBox="1"/>
          <p:nvPr/>
        </p:nvSpPr>
        <p:spPr>
          <a:xfrm>
            <a:off x="6172081" y="2886950"/>
            <a:ext cx="2852400" cy="17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/>
              <a:t>any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/>
              <a:t>void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/>
              <a:t>enum</a:t>
            </a:r>
            <a:endParaRPr sz="1200">
              <a:uFill>
                <a:noFill/>
              </a:uFill>
              <a:hlinkClick r:id="rId17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/>
              <a:t>newer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/>
              <a:t>tupple</a:t>
            </a:r>
            <a:endParaRPr sz="1200"/>
          </a:p>
          <a:p>
            <a:pPr indent="0" lvl="0" marL="0" marR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6"/>
          <p:cNvSpPr/>
          <p:nvPr/>
        </p:nvSpPr>
        <p:spPr>
          <a:xfrm>
            <a:off x="406899" y="2207079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6"/>
          <p:cNvSpPr/>
          <p:nvPr/>
        </p:nvSpPr>
        <p:spPr>
          <a:xfrm>
            <a:off x="1932169" y="6479721"/>
            <a:ext cx="89700" cy="897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6"/>
          <p:cNvSpPr/>
          <p:nvPr/>
        </p:nvSpPr>
        <p:spPr>
          <a:xfrm>
            <a:off x="11381015" y="6335487"/>
            <a:ext cx="65400" cy="654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6"/>
          <p:cNvSpPr/>
          <p:nvPr/>
        </p:nvSpPr>
        <p:spPr>
          <a:xfrm>
            <a:off x="10682597" y="1665514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6"/>
          <p:cNvSpPr/>
          <p:nvPr/>
        </p:nvSpPr>
        <p:spPr>
          <a:xfrm>
            <a:off x="521199" y="55789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6"/>
          <p:cNvSpPr/>
          <p:nvPr/>
        </p:nvSpPr>
        <p:spPr>
          <a:xfrm>
            <a:off x="11527972" y="3592286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6"/>
          <p:cNvSpPr/>
          <p:nvPr/>
        </p:nvSpPr>
        <p:spPr>
          <a:xfrm>
            <a:off x="764812" y="2876550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6"/>
          <p:cNvSpPr/>
          <p:nvPr/>
        </p:nvSpPr>
        <p:spPr>
          <a:xfrm>
            <a:off x="11413672" y="615043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6"/>
          <p:cNvSpPr/>
          <p:nvPr/>
        </p:nvSpPr>
        <p:spPr>
          <a:xfrm>
            <a:off x="1206908" y="1459922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6"/>
          <p:cNvSpPr/>
          <p:nvPr/>
        </p:nvSpPr>
        <p:spPr>
          <a:xfrm>
            <a:off x="11753850" y="2349953"/>
            <a:ext cx="60000" cy="600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6"/>
          <p:cNvSpPr/>
          <p:nvPr/>
        </p:nvSpPr>
        <p:spPr>
          <a:xfrm>
            <a:off x="1039585" y="5725884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6"/>
          <p:cNvSpPr/>
          <p:nvPr/>
        </p:nvSpPr>
        <p:spPr>
          <a:xfrm>
            <a:off x="1264058" y="439510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6"/>
          <p:cNvSpPr/>
          <p:nvPr/>
        </p:nvSpPr>
        <p:spPr>
          <a:xfrm>
            <a:off x="10674433" y="5216234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6"/>
          <p:cNvSpPr/>
          <p:nvPr/>
        </p:nvSpPr>
        <p:spPr>
          <a:xfrm>
            <a:off x="9764485" y="6504831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6"/>
          <p:cNvSpPr txBox="1"/>
          <p:nvPr/>
        </p:nvSpPr>
        <p:spPr>
          <a:xfrm>
            <a:off x="4954400" y="2464700"/>
            <a:ext cx="3555000" cy="14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var</a:t>
            </a: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let 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const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7"/>
          <p:cNvSpPr txBox="1"/>
          <p:nvPr/>
        </p:nvSpPr>
        <p:spPr>
          <a:xfrm>
            <a:off x="3319687" y="2886939"/>
            <a:ext cx="5764937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Montserrat ExtraLight"/>
                <a:ea typeface="Montserrat ExtraLight"/>
                <a:cs typeface="Montserrat ExtraLight"/>
                <a:sym typeface="Montserrat ExtraLight"/>
              </a:rPr>
              <a:t>function test(params) {</a:t>
            </a:r>
            <a:endParaRPr sz="120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Montserrat ExtraLight"/>
                <a:ea typeface="Montserrat ExtraLight"/>
                <a:cs typeface="Montserrat ExtraLight"/>
                <a:sym typeface="Montserrat ExtraLight"/>
              </a:rPr>
              <a:t>return params</a:t>
            </a:r>
            <a:br>
              <a:rPr lang="en-US" sz="1200">
                <a:latin typeface="Montserrat ExtraLight"/>
                <a:ea typeface="Montserrat ExtraLight"/>
                <a:cs typeface="Montserrat ExtraLight"/>
                <a:sym typeface="Montserrat ExtraLight"/>
              </a:rPr>
            </a:br>
            <a:r>
              <a:rPr lang="en-US" sz="1200">
                <a:latin typeface="Montserrat ExtraLight"/>
                <a:ea typeface="Montserrat ExtraLight"/>
                <a:cs typeface="Montserrat ExtraLight"/>
                <a:sym typeface="Montserrat ExtraLight"/>
              </a:rPr>
              <a:t>}</a:t>
            </a:r>
            <a:endParaRPr sz="120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45720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Montserrat ExtraLight"/>
                <a:ea typeface="Montserrat ExtraLight"/>
                <a:cs typeface="Montserrat ExtraLight"/>
                <a:sym typeface="Montserrat ExtraLight"/>
              </a:rPr>
              <a:t>let test = (params) =&gt; return parms</a:t>
            </a:r>
            <a:endParaRPr sz="120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59" name="Google Shape;159;p17"/>
          <p:cNvSpPr txBox="1"/>
          <p:nvPr/>
        </p:nvSpPr>
        <p:spPr>
          <a:xfrm>
            <a:off x="3319686" y="2153041"/>
            <a:ext cx="438380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Function and function declaration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60" name="Google Shape;160;p17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7"/>
          <p:cNvSpPr/>
          <p:nvPr/>
        </p:nvSpPr>
        <p:spPr>
          <a:xfrm>
            <a:off x="634184" y="1946316"/>
            <a:ext cx="59872" cy="59872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7"/>
          <p:cNvSpPr/>
          <p:nvPr/>
        </p:nvSpPr>
        <p:spPr>
          <a:xfrm>
            <a:off x="10432967" y="5773386"/>
            <a:ext cx="65315" cy="65315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7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7"/>
          <p:cNvSpPr/>
          <p:nvPr/>
        </p:nvSpPr>
        <p:spPr>
          <a:xfrm>
            <a:off x="11793696" y="3698787"/>
            <a:ext cx="65315" cy="65315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7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17"/>
          <p:cNvSpPr/>
          <p:nvPr/>
        </p:nvSpPr>
        <p:spPr>
          <a:xfrm>
            <a:off x="11443696" y="6096742"/>
            <a:ext cx="59872" cy="59872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 txBox="1"/>
          <p:nvPr/>
        </p:nvSpPr>
        <p:spPr>
          <a:xfrm>
            <a:off x="4947115" y="2155325"/>
            <a:ext cx="407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OOD</a:t>
            </a:r>
            <a:endParaRPr sz="18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4" name="Google Shape;174;p18"/>
          <p:cNvSpPr/>
          <p:nvPr/>
        </p:nvSpPr>
        <p:spPr>
          <a:xfrm>
            <a:off x="1015092" y="26744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8"/>
          <p:cNvSpPr/>
          <p:nvPr/>
        </p:nvSpPr>
        <p:spPr>
          <a:xfrm>
            <a:off x="634184" y="1946316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8"/>
          <p:cNvSpPr/>
          <p:nvPr/>
        </p:nvSpPr>
        <p:spPr>
          <a:xfrm>
            <a:off x="10432967" y="5773386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8"/>
          <p:cNvSpPr/>
          <p:nvPr/>
        </p:nvSpPr>
        <p:spPr>
          <a:xfrm>
            <a:off x="1644069" y="228055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8"/>
          <p:cNvSpPr/>
          <p:nvPr/>
        </p:nvSpPr>
        <p:spPr>
          <a:xfrm>
            <a:off x="11793696" y="3698787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8"/>
          <p:cNvSpPr/>
          <p:nvPr/>
        </p:nvSpPr>
        <p:spPr>
          <a:xfrm>
            <a:off x="11526575" y="2380611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8"/>
          <p:cNvSpPr/>
          <p:nvPr/>
        </p:nvSpPr>
        <p:spPr>
          <a:xfrm>
            <a:off x="11443696" y="6096742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4617813" y="2793906"/>
            <a:ext cx="2652300" cy="17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45720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>
                <a:solidFill>
                  <a:srgbClr val="333333"/>
                </a:solidFill>
              </a:rPr>
              <a:t>Encapsulation</a:t>
            </a:r>
            <a:endParaRPr sz="1200">
              <a:solidFill>
                <a:srgbClr val="333333"/>
              </a:solidFill>
              <a:uFill>
                <a:noFill/>
              </a:uFill>
              <a:hlinkClick r:id="rId4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>
                <a:solidFill>
                  <a:srgbClr val="333333"/>
                </a:solidFill>
              </a:rPr>
              <a:t>Inheritance</a:t>
            </a:r>
            <a:endParaRPr sz="1200">
              <a:solidFill>
                <a:srgbClr val="333333"/>
              </a:solidFill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Char char="●"/>
            </a:pPr>
            <a:r>
              <a:rPr lang="en-US" sz="1200">
                <a:solidFill>
                  <a:srgbClr val="333333"/>
                </a:solidFill>
              </a:rPr>
              <a:t>Polymorphism</a:t>
            </a:r>
            <a:endParaRPr sz="1200">
              <a:solidFill>
                <a:srgbClr val="333333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4168875" y="4571975"/>
            <a:ext cx="3550200" cy="6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33333"/>
                </a:solidFill>
              </a:rPr>
              <a:t>I</a:t>
            </a:r>
            <a:r>
              <a:rPr lang="en-US" sz="1200">
                <a:solidFill>
                  <a:srgbClr val="333333"/>
                </a:solidFill>
              </a:rPr>
              <a:t>nheritance vs Composition v</a:t>
            </a:r>
            <a:r>
              <a:rPr lang="en-US" sz="1200">
                <a:solidFill>
                  <a:srgbClr val="333333"/>
                </a:solidFill>
              </a:rPr>
              <a:t>s Aggregation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9225"/>
            <a:ext cx="12192000" cy="6086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825" y="70675"/>
            <a:ext cx="8737600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2F2F2"/>
              </a:gs>
            </a:gsLst>
            <a:path path="circle">
              <a:fillToRect l="100%" t="100%"/>
            </a:path>
            <a:tileRect b="-100%" r="-100%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1"/>
          <p:cNvSpPr/>
          <p:nvPr/>
        </p:nvSpPr>
        <p:spPr>
          <a:xfrm>
            <a:off x="406899" y="2207079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1"/>
          <p:cNvSpPr/>
          <p:nvPr/>
        </p:nvSpPr>
        <p:spPr>
          <a:xfrm>
            <a:off x="1932169" y="6479721"/>
            <a:ext cx="89700" cy="897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1"/>
          <p:cNvSpPr/>
          <p:nvPr/>
        </p:nvSpPr>
        <p:spPr>
          <a:xfrm>
            <a:off x="11381015" y="6335487"/>
            <a:ext cx="65400" cy="654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1"/>
          <p:cNvSpPr/>
          <p:nvPr/>
        </p:nvSpPr>
        <p:spPr>
          <a:xfrm>
            <a:off x="10682597" y="1665514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1"/>
          <p:cNvSpPr/>
          <p:nvPr/>
        </p:nvSpPr>
        <p:spPr>
          <a:xfrm>
            <a:off x="521199" y="557893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1"/>
          <p:cNvSpPr/>
          <p:nvPr/>
        </p:nvSpPr>
        <p:spPr>
          <a:xfrm>
            <a:off x="11527972" y="3592286"/>
            <a:ext cx="114300" cy="1143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1"/>
          <p:cNvSpPr/>
          <p:nvPr/>
        </p:nvSpPr>
        <p:spPr>
          <a:xfrm>
            <a:off x="764812" y="2876550"/>
            <a:ext cx="60000" cy="600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1"/>
          <p:cNvSpPr/>
          <p:nvPr/>
        </p:nvSpPr>
        <p:spPr>
          <a:xfrm>
            <a:off x="11413672" y="615043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1"/>
          <p:cNvSpPr/>
          <p:nvPr/>
        </p:nvSpPr>
        <p:spPr>
          <a:xfrm>
            <a:off x="1206908" y="1459922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1"/>
          <p:cNvSpPr/>
          <p:nvPr/>
        </p:nvSpPr>
        <p:spPr>
          <a:xfrm>
            <a:off x="11753850" y="2349953"/>
            <a:ext cx="60000" cy="600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1"/>
          <p:cNvSpPr/>
          <p:nvPr/>
        </p:nvSpPr>
        <p:spPr>
          <a:xfrm>
            <a:off x="1039585" y="5725884"/>
            <a:ext cx="65400" cy="65400"/>
          </a:xfrm>
          <a:prstGeom prst="ellipse">
            <a:avLst/>
          </a:prstGeom>
          <a:solidFill>
            <a:srgbClr val="26443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1"/>
          <p:cNvSpPr/>
          <p:nvPr/>
        </p:nvSpPr>
        <p:spPr>
          <a:xfrm>
            <a:off x="1264058" y="4395107"/>
            <a:ext cx="114300" cy="114300"/>
          </a:xfrm>
          <a:prstGeom prst="ellipse">
            <a:avLst/>
          </a:prstGeom>
          <a:solidFill>
            <a:srgbClr val="115C5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1"/>
          <p:cNvSpPr/>
          <p:nvPr/>
        </p:nvSpPr>
        <p:spPr>
          <a:xfrm>
            <a:off x="10674433" y="5216234"/>
            <a:ext cx="114300" cy="114300"/>
          </a:xfrm>
          <a:prstGeom prst="ellipse">
            <a:avLst/>
          </a:prstGeom>
          <a:solidFill>
            <a:srgbClr val="25403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9764485" y="6504831"/>
            <a:ext cx="81600" cy="81600"/>
          </a:xfrm>
          <a:prstGeom prst="ellipse">
            <a:avLst/>
          </a:prstGeom>
          <a:solidFill>
            <a:srgbClr val="0B9C7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1"/>
          <p:cNvSpPr txBox="1"/>
          <p:nvPr/>
        </p:nvSpPr>
        <p:spPr>
          <a:xfrm>
            <a:off x="3544575" y="3038175"/>
            <a:ext cx="49002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reference  vs value type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13" name="Google Shape;213;p21"/>
          <p:cNvSpPr txBox="1"/>
          <p:nvPr/>
        </p:nvSpPr>
        <p:spPr>
          <a:xfrm>
            <a:off x="5072850" y="2441400"/>
            <a:ext cx="2046300" cy="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== vs ===</a:t>
            </a:r>
            <a:endParaRPr sz="30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Офіс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